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0" r:id="rId13"/>
    <p:sldId id="281" r:id="rId14"/>
    <p:sldId id="282" r:id="rId15"/>
    <p:sldId id="270" r:id="rId16"/>
    <p:sldId id="271" r:id="rId17"/>
    <p:sldId id="2007580021" r:id="rId18"/>
    <p:sldId id="284" r:id="rId19"/>
    <p:sldId id="285" r:id="rId20"/>
    <p:sldId id="286" r:id="rId21"/>
    <p:sldId id="287" r:id="rId22"/>
    <p:sldId id="288" r:id="rId23"/>
    <p:sldId id="301" r:id="rId24"/>
    <p:sldId id="300" r:id="rId25"/>
    <p:sldId id="299" r:id="rId26"/>
    <p:sldId id="289" r:id="rId27"/>
    <p:sldId id="297" r:id="rId28"/>
    <p:sldId id="296" r:id="rId29"/>
    <p:sldId id="295" r:id="rId30"/>
    <p:sldId id="294" r:id="rId31"/>
    <p:sldId id="293" r:id="rId32"/>
    <p:sldId id="292" r:id="rId33"/>
    <p:sldId id="291" r:id="rId34"/>
    <p:sldId id="2007579871" r:id="rId35"/>
    <p:sldId id="2007579872" r:id="rId36"/>
    <p:sldId id="2007579873" r:id="rId37"/>
    <p:sldId id="2007579874" r:id="rId38"/>
    <p:sldId id="2007579875" r:id="rId39"/>
    <p:sldId id="2007579876" r:id="rId40"/>
    <p:sldId id="2007579877" r:id="rId41"/>
    <p:sldId id="2007579878" r:id="rId42"/>
    <p:sldId id="2007579879" r:id="rId43"/>
    <p:sldId id="2007579880" r:id="rId44"/>
    <p:sldId id="2007579881" r:id="rId45"/>
    <p:sldId id="2007579882" r:id="rId46"/>
    <p:sldId id="2007579883" r:id="rId47"/>
    <p:sldId id="2007579884" r:id="rId48"/>
    <p:sldId id="2007579885" r:id="rId49"/>
    <p:sldId id="2007579887" r:id="rId50"/>
    <p:sldId id="2007579886" r:id="rId51"/>
    <p:sldId id="2007579888" r:id="rId52"/>
    <p:sldId id="2007580000" r:id="rId53"/>
    <p:sldId id="2007580001" r:id="rId54"/>
    <p:sldId id="2007580002" r:id="rId55"/>
    <p:sldId id="2007580003" r:id="rId56"/>
    <p:sldId id="2007580004" r:id="rId57"/>
    <p:sldId id="2007580005" r:id="rId58"/>
    <p:sldId id="2007580006" r:id="rId59"/>
    <p:sldId id="2007580007" r:id="rId60"/>
    <p:sldId id="2007580008" r:id="rId61"/>
    <p:sldId id="2007580009" r:id="rId62"/>
    <p:sldId id="2007580010" r:id="rId63"/>
    <p:sldId id="2007580011" r:id="rId64"/>
    <p:sldId id="2007580012" r:id="rId65"/>
    <p:sldId id="2007580013" r:id="rId66"/>
    <p:sldId id="2007580014" r:id="rId67"/>
    <p:sldId id="2007580015" r:id="rId68"/>
    <p:sldId id="2007580016" r:id="rId69"/>
    <p:sldId id="2007580017" r:id="rId70"/>
    <p:sldId id="298" r:id="rId71"/>
    <p:sldId id="272" r:id="rId72"/>
    <p:sldId id="273" r:id="rId73"/>
    <p:sldId id="274" r:id="rId74"/>
    <p:sldId id="275" r:id="rId75"/>
    <p:sldId id="2007580022" r:id="rId76"/>
    <p:sldId id="2007580020" r:id="rId77"/>
    <p:sldId id="2007580019" r:id="rId78"/>
    <p:sldId id="392" r:id="rId79"/>
    <p:sldId id="365" r:id="rId80"/>
    <p:sldId id="370" r:id="rId81"/>
    <p:sldId id="267" r:id="rId82"/>
    <p:sldId id="277" r:id="rId83"/>
    <p:sldId id="276" r:id="rId84"/>
    <p:sldId id="269" r:id="rId85"/>
    <p:sldId id="278" r:id="rId86"/>
    <p:sldId id="279" r:id="rId87"/>
  </p:sldIdLst>
  <p:sldSz cx="12192000" cy="6858000"/>
  <p:notesSz cx="7104063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2970"/>
    <a:srgbClr val="78206E"/>
    <a:srgbClr val="973C6A"/>
    <a:srgbClr val="8C4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269D01E-BC32-4049-B463-5C60D7B0CCD2}" styleName="佈景主題樣式 2 - 輔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 autoAdjust="0"/>
  </p:normalViewPr>
  <p:slideViewPr>
    <p:cSldViewPr snapToGrid="0">
      <p:cViewPr varScale="1">
        <p:scale>
          <a:sx n="61" d="100"/>
          <a:sy n="61" d="100"/>
        </p:scale>
        <p:origin x="404" y="60"/>
      </p:cViewPr>
      <p:guideLst/>
    </p:cSldViewPr>
  </p:slideViewPr>
  <p:outlineViewPr>
    <p:cViewPr>
      <p:scale>
        <a:sx n="33" d="100"/>
        <a:sy n="33" d="100"/>
      </p:scale>
      <p:origin x="0" y="-49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544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D2C3396-4A17-4A62-8440-C52BAD5C8BFA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EB1FA20-B5AE-4012-BB9F-46D914BB235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00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1FA20-B5AE-4012-BB9F-46D914BB235D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0227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1FA20-B5AE-4012-BB9F-46D914BB235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0575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9433C6B-8C85-40E6-8A2A-F2D81214A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0" y="6313730"/>
            <a:ext cx="2096942" cy="46598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9B85B93-5A21-48BE-B163-4B1C34D584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3553" b="35077"/>
          <a:stretch/>
        </p:blipFill>
        <p:spPr>
          <a:xfrm>
            <a:off x="9659455" y="6196939"/>
            <a:ext cx="2230045" cy="69957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779C4E3-390C-48EF-9B1E-0A1EFBF6E7CF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BE7C56A-B8C0-4210-AD43-4A7DC21320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4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D4CE2A-9C78-4D9F-A64E-5F2325BCD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37670" r="4455" b="38780"/>
          <a:stretch/>
        </p:blipFill>
        <p:spPr>
          <a:xfrm>
            <a:off x="220815" y="6187826"/>
            <a:ext cx="2735745" cy="71779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52BA4F2-6207-4670-A485-C61CE4F98D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7" b="37447"/>
          <a:stretch/>
        </p:blipFill>
        <p:spPr>
          <a:xfrm>
            <a:off x="9494711" y="6235777"/>
            <a:ext cx="2372169" cy="62189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566B3C1-5325-459B-BB97-D40FEAE583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64B76B5-E49D-478E-8323-46458554197F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399150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CBFD840-285A-46AB-9CFD-C7A057CD22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9544">
            <a:off x="6370706" y="2913187"/>
            <a:ext cx="8560473" cy="570698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08519FC-9432-47A0-A75F-EC657E2E2F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935F10F-3150-4AAD-A7E5-376EE298F1DD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376369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CBFD840-285A-46AB-9CFD-C7A057CD22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1660">
            <a:off x="-2816533" y="2994467"/>
            <a:ext cx="8560473" cy="570698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08519FC-9432-47A0-A75F-EC657E2E2F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935F10F-3150-4AAD-A7E5-376EE298F1DD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23950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D40199-B54E-447B-A78C-8EFD55E6D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93" y="1151018"/>
            <a:ext cx="8560473" cy="5706982"/>
          </a:xfrm>
          <a:prstGeom prst="rect">
            <a:avLst/>
          </a:prstGeom>
        </p:spPr>
      </p:pic>
      <p:sp>
        <p:nvSpPr>
          <p:cNvPr id="9" name="矩形">
            <a:extLst>
              <a:ext uri="{FF2B5EF4-FFF2-40B4-BE49-F238E27FC236}">
                <a16:creationId xmlns:a16="http://schemas.microsoft.com/office/drawing/2014/main" id="{6284513E-0DDA-4B2F-8169-4FBEDA74923E}"/>
              </a:ext>
            </a:extLst>
          </p:cNvPr>
          <p:cNvSpPr/>
          <p:nvPr userDrawn="1"/>
        </p:nvSpPr>
        <p:spPr>
          <a:xfrm>
            <a:off x="4416791" y="6423084"/>
            <a:ext cx="3358417" cy="198167"/>
          </a:xfrm>
          <a:prstGeom prst="rect">
            <a:avLst/>
          </a:prstGeom>
          <a:solidFill>
            <a:srgbClr val="86027B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282F98E2-6A05-456B-B044-F9A2551E09DB}"/>
              </a:ext>
            </a:extLst>
          </p:cNvPr>
          <p:cNvSpPr txBox="1"/>
          <p:nvPr userDrawn="1"/>
        </p:nvSpPr>
        <p:spPr>
          <a:xfrm>
            <a:off x="4068254" y="6084566"/>
            <a:ext cx="4051150" cy="536685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 algn="ctr">
              <a:spcBef>
                <a:spcPts val="600"/>
              </a:spcBef>
              <a:defRPr sz="2800" b="1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2800" dirty="0" err="1">
                <a:solidFill>
                  <a:schemeClr val="bg1"/>
                </a:solidFill>
              </a:rPr>
              <a:t>獅賢服務</a:t>
            </a:r>
            <a:r>
              <a:rPr lang="zh-TW" altLang="en-US" sz="2800" dirty="0">
                <a:solidFill>
                  <a:schemeClr val="bg1"/>
                </a:solidFill>
              </a:rPr>
              <a:t>   共創幸福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B96D5C4-CEF4-4AFD-BA86-69F918608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811A65E-7B87-4DDE-B5C0-8E078423629E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547725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D40199-B54E-447B-A78C-8EFD55E6D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93" y="1151018"/>
            <a:ext cx="8560473" cy="570698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B96D5C4-CEF4-4AFD-BA86-69F918608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811A65E-7B87-4DDE-B5C0-8E078423629E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3B34D7B-2A20-4AAB-B4AE-64F0ED93E7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0" y="6313730"/>
            <a:ext cx="2096942" cy="46598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27199FF-A9BE-4F19-885F-243040670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33553" b="35077"/>
          <a:stretch/>
        </p:blipFill>
        <p:spPr>
          <a:xfrm>
            <a:off x="9716367" y="6196937"/>
            <a:ext cx="2230045" cy="69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0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D40199-B54E-447B-A78C-8EFD55E6D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93" y="1151018"/>
            <a:ext cx="8560473" cy="570698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B96D5C4-CEF4-4AFD-BA86-69F918608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811A65E-7B87-4DDE-B5C0-8E078423629E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383F807-4229-4A31-AD2D-4D67059A9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37670" r="4455" b="38780"/>
          <a:stretch/>
        </p:blipFill>
        <p:spPr>
          <a:xfrm>
            <a:off x="220815" y="6187826"/>
            <a:ext cx="2735745" cy="71779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A03FBFE-7401-4737-B6DF-2BE1A0C813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7" b="37447"/>
          <a:stretch/>
        </p:blipFill>
        <p:spPr>
          <a:xfrm>
            <a:off x="9494711" y="6235777"/>
            <a:ext cx="2372169" cy="6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1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566B3C1-5325-459B-BB97-D40FEAE58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64B76B5-E49D-478E-8323-46458554197F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36273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0D4989F5-0401-42A6-A0B1-B630654A87C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4" r:id="rId4"/>
    <p:sldLayoutId id="2147483651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91ABC25-0F3F-45DA-AC11-3918A8FDE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191" y="1769917"/>
            <a:ext cx="3653615" cy="3653615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D96C91A4-E4EF-48E6-B217-BDCBFC881E6E}"/>
              </a:ext>
            </a:extLst>
          </p:cNvPr>
          <p:cNvSpPr txBox="1"/>
          <p:nvPr/>
        </p:nvSpPr>
        <p:spPr>
          <a:xfrm>
            <a:off x="1077059" y="2828835"/>
            <a:ext cx="3098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246F"/>
                </a:solidFill>
                <a:effectLst>
                  <a:glow rad="63500">
                    <a:srgbClr val="FFFFFF"/>
                  </a:glow>
                  <a:outerShdw blurRad="38100" dist="38100" dir="2700000" algn="tl">
                    <a:srgbClr val="FFFFFF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獅賢服務</a:t>
            </a: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FAB33B65-5F40-4297-9F5D-BF6AADFF7625}"/>
              </a:ext>
            </a:extLst>
          </p:cNvPr>
          <p:cNvSpPr txBox="1">
            <a:spLocks/>
          </p:cNvSpPr>
          <p:nvPr/>
        </p:nvSpPr>
        <p:spPr>
          <a:xfrm>
            <a:off x="661538" y="3652001"/>
            <a:ext cx="3839514" cy="492260"/>
          </a:xfrm>
          <a:prstGeom prst="rect">
            <a:avLst/>
          </a:prstGeom>
          <a:effectLst/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Serving Kindly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CEDE8B9-3BFE-4A75-A69A-A75E4D3C128C}"/>
              </a:ext>
            </a:extLst>
          </p:cNvPr>
          <p:cNvSpPr txBox="1"/>
          <p:nvPr/>
        </p:nvSpPr>
        <p:spPr>
          <a:xfrm>
            <a:off x="8016873" y="2828835"/>
            <a:ext cx="3098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246F"/>
                </a:solidFill>
                <a:effectLst>
                  <a:glow rad="63500">
                    <a:srgbClr val="FFFFFF"/>
                  </a:glow>
                  <a:outerShdw blurRad="38100" dist="38100" dir="2700000" algn="tl">
                    <a:srgbClr val="FFFFFF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共創幸福</a:t>
            </a:r>
          </a:p>
        </p:txBody>
      </p:sp>
      <p:sp>
        <p:nvSpPr>
          <p:cNvPr id="6" name="Headline">
            <a:extLst>
              <a:ext uri="{FF2B5EF4-FFF2-40B4-BE49-F238E27FC236}">
                <a16:creationId xmlns:a16="http://schemas.microsoft.com/office/drawing/2014/main" id="{952DFDF0-6BFC-45EE-A955-019E7D6C4E63}"/>
              </a:ext>
            </a:extLst>
          </p:cNvPr>
          <p:cNvSpPr txBox="1">
            <a:spLocks/>
          </p:cNvSpPr>
          <p:nvPr/>
        </p:nvSpPr>
        <p:spPr>
          <a:xfrm>
            <a:off x="7690945" y="3660014"/>
            <a:ext cx="3839514" cy="492260"/>
          </a:xfrm>
          <a:prstGeom prst="rect">
            <a:avLst/>
          </a:prstGeom>
          <a:effectLst/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Happier Together</a:t>
            </a:r>
          </a:p>
        </p:txBody>
      </p:sp>
    </p:spTree>
    <p:extLst>
      <p:ext uri="{BB962C8B-B14F-4D97-AF65-F5344CB8AC3E}">
        <p14:creationId xmlns:p14="http://schemas.microsoft.com/office/powerpoint/2010/main" val="2837855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200A39B-4204-4682-99F8-6879D8713332}"/>
              </a:ext>
            </a:extLst>
          </p:cNvPr>
          <p:cNvSpPr/>
          <p:nvPr/>
        </p:nvSpPr>
        <p:spPr>
          <a:xfrm>
            <a:off x="5242742" y="2322187"/>
            <a:ext cx="5387158" cy="3518098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>
              <a:spcAft>
                <a:spcPts val="24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分區主席致詞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第七分區主席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洪啟斌 </a:t>
            </a: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獅友</a:t>
            </a:r>
            <a:endParaRPr lang="zh-TW" altLang="en-US" dirty="0"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76DE727-7FF3-4BAF-A80F-5FFD00D68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126" y="1601246"/>
            <a:ext cx="3688760" cy="553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56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1E7EB4B-8B7B-4605-9A53-CFBFD4B1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585912"/>
            <a:ext cx="3514725" cy="527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2F33058-664B-4752-8CD0-5AB347ACDFB7}"/>
              </a:ext>
            </a:extLst>
          </p:cNvPr>
          <p:cNvSpPr/>
          <p:nvPr/>
        </p:nvSpPr>
        <p:spPr>
          <a:xfrm>
            <a:off x="1615440" y="2322187"/>
            <a:ext cx="5387158" cy="3518098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>
              <a:spcAft>
                <a:spcPts val="24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分區主席致詞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第八分區主席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簡修德 </a:t>
            </a: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獅友</a:t>
            </a:r>
            <a:endParaRPr lang="zh-TW" altLang="en-US" dirty="0"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1735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16B8462-D4D1-46D6-B1B2-2B0FB5630EA0}"/>
              </a:ext>
            </a:extLst>
          </p:cNvPr>
          <p:cNvSpPr txBox="1"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各會會長報告</a:t>
            </a:r>
            <a:endParaRPr lang="en-US" altLang="zh-TW" sz="7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57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E7B56466-4516-41FE-AA2B-D9A21C75D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658617"/>
              </p:ext>
            </p:extLst>
          </p:nvPr>
        </p:nvGraphicFramePr>
        <p:xfrm>
          <a:off x="1486128" y="2489545"/>
          <a:ext cx="9219744" cy="33838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93256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會員現況</a:t>
                      </a:r>
                    </a:p>
                  </a:txBody>
                  <a:tcPr marL="98173" marR="98173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財務狀況</a:t>
                      </a:r>
                    </a:p>
                  </a:txBody>
                  <a:tcPr marL="98173" marR="98173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例會出席率</a:t>
                      </a:r>
                    </a:p>
                  </a:txBody>
                  <a:tcPr marL="98173" marR="98173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LCIF</a:t>
                      </a:r>
                    </a:p>
                    <a:p>
                      <a:pPr algn="ctr"/>
                      <a:r>
                        <a:rPr lang="zh-TW" altLang="en-US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捐款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LCTF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捐款</a:t>
                      </a:r>
                      <a:endParaRPr lang="zh-TW" altLang="en-US" sz="1900" dirty="0">
                        <a:solidFill>
                          <a:schemeClr val="bg1"/>
                        </a:solidFill>
                      </a:endParaRP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8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目前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會員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會員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成長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會費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繳交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財務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評估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理監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事會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月例會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捐款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基數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捐款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基數</a:t>
                      </a: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638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40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位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位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100%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穩健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100%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100%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１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0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6385">
                <a:tc gridSpan="8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１、ＬＣＩＦ捐款如下：</a:t>
                      </a:r>
                      <a:endParaRPr kumimoji="1" lang="en-US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２、ＬＣＴＦ捐款如下：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23190595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7AB91C78-8839-40AC-A622-086FDD97CED7}"/>
              </a:ext>
            </a:extLst>
          </p:cNvPr>
          <p:cNvSpPr txBox="1"/>
          <p:nvPr/>
        </p:nvSpPr>
        <p:spPr>
          <a:xfrm>
            <a:off x="1486128" y="1751202"/>
            <a:ext cx="3057594" cy="65020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600" b="1" kern="100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〇〇獅子會</a:t>
            </a:r>
            <a:endParaRPr lang="en-US" altLang="zh-TW" sz="3600" b="1" kern="100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87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25A9E377-B60F-4D5E-8BC8-FDE22E4D0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392120"/>
              </p:ext>
            </p:extLst>
          </p:nvPr>
        </p:nvGraphicFramePr>
        <p:xfrm>
          <a:off x="1756971" y="2159039"/>
          <a:ext cx="8843505" cy="4304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07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序號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項                        目</a:t>
                      </a: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112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19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日，第一次捐血活動（南海站）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124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人次，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188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袋</a:t>
                      </a: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舉辦和平海報初賽活動（台北市中正國小、台北市雙園國小、台北市中山國中、台北市仁愛國中、台北市介壽國中、台北市大同國中、台北市古亭國中、台北市龍山國中、基隆暖西國小）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配合第四專區聯合社會服務（視力、環保、糖尿病、兒癌、飢餓）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配合</a:t>
                      </a:r>
                      <a:r>
                        <a:rPr kumimoji="1" lang="en-US" altLang="zh-TW" sz="1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A2</a:t>
                      </a:r>
                      <a:r>
                        <a:rPr kumimoji="1" lang="zh-TW" altLang="en-US" sz="1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區舉辦ＧＳＴ五大社服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５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113</a:t>
                      </a:r>
                      <a:r>
                        <a:rPr kumimoji="0" lang="zh-TW" altLang="en-US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年</a:t>
                      </a:r>
                      <a:r>
                        <a:rPr kumimoji="0" lang="en-US" altLang="zh-TW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4</a:t>
                      </a:r>
                      <a:r>
                        <a:rPr kumimoji="0" lang="zh-TW" altLang="en-US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月</a:t>
                      </a:r>
                      <a:r>
                        <a:rPr kumimoji="0" lang="en-US" altLang="zh-TW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20</a:t>
                      </a:r>
                      <a:r>
                        <a:rPr kumimoji="0" lang="zh-TW" altLang="en-US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日，第二次捐血活動（忠孝站）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45568986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0A240015-DE08-4067-91CA-7D73FB176994}"/>
              </a:ext>
            </a:extLst>
          </p:cNvPr>
          <p:cNvSpPr txBox="1"/>
          <p:nvPr/>
        </p:nvSpPr>
        <p:spPr>
          <a:xfrm>
            <a:off x="1756971" y="1508831"/>
            <a:ext cx="3057594" cy="65020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600" b="1" kern="100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社會服務</a:t>
            </a:r>
            <a:endParaRPr lang="en-US" altLang="zh-TW" sz="3600" b="1" kern="100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53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7BB899A-0410-4040-9674-F42E4164407F}"/>
              </a:ext>
            </a:extLst>
          </p:cNvPr>
          <p:cNvSpPr txBox="1"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新會員入會宣誓</a:t>
            </a:r>
            <a:endParaRPr lang="en-US" altLang="zh-TW" sz="7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963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16E5E43-3AB2-4E96-A260-8FF497F4BF7B}"/>
              </a:ext>
            </a:extLst>
          </p:cNvPr>
          <p:cNvSpPr txBox="1"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介紹總監暨區成員</a:t>
            </a:r>
            <a:endParaRPr lang="en-US" altLang="zh-TW" sz="7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254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88D2272A-80C2-296C-671A-83E4F816EEAE}"/>
              </a:ext>
            </a:extLst>
          </p:cNvPr>
          <p:cNvSpPr txBox="1"/>
          <p:nvPr/>
        </p:nvSpPr>
        <p:spPr>
          <a:xfrm>
            <a:off x="4564087" y="1667220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總監</a:t>
            </a:r>
            <a:endParaRPr kumimoji="0" lang="zh-TW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羅賢俐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（千禧）獅齡 14年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新明國際開發有限公司 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會長、分區主席、GMT區協調長、二屆秘書長、財務長、事務長、第二副總監、第一副總監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總監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4522977-C451-41A9-A2DE-56CDA9E55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8" y="1481328"/>
            <a:ext cx="360883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11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5217DD24-F503-483A-8F81-C56CD05F6D31}"/>
              </a:ext>
            </a:extLst>
          </p:cNvPr>
          <p:cNvSpPr txBox="1"/>
          <p:nvPr/>
        </p:nvSpPr>
        <p:spPr>
          <a:xfrm>
            <a:off x="4498427" y="1637217"/>
            <a:ext cx="6937082" cy="4648677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前任總監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顏洋洋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（長虹）獅齡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7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尊亨股份有限公司 執行董事長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尊弘務業股份有限公司 董事長</a:t>
            </a:r>
          </a:p>
          <a:p>
            <a:pPr algn="l">
              <a:spcBef>
                <a:spcPts val="400"/>
              </a:spcBef>
            </a:pPr>
            <a:endParaRPr lang="zh-TW" altLang="en-US" sz="1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會長、分區主席、專區主席、區榮譽顧問、駐區總監特別助理團團長、稽核、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前任總監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B72935F-8B02-4357-869F-0647EB353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123" y="1377219"/>
            <a:ext cx="3999323" cy="5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04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6EB53F2D-A954-4FBC-8DA5-8885D87BAF9D}"/>
              </a:ext>
            </a:extLst>
          </p:cNvPr>
          <p:cNvSpPr txBox="1"/>
          <p:nvPr/>
        </p:nvSpPr>
        <p:spPr>
          <a:xfrm>
            <a:off x="4569706" y="1817490"/>
            <a:ext cx="6689533" cy="448669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第一副總監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吳銘東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（太平）獅齡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35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宜蘭縣五結鄉季新社區發展協會 理事長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會長、分區主席、專區主席、稽核、三屆區榮譽顧問、駐區總監特別顧問團團長、總務長、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區協調長、財務長兼任辦事處主任、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區協調長、第二副總監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第一副總監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8DE2695-7FCA-44A1-9491-9C912F40B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35" y="1692404"/>
            <a:ext cx="3171737" cy="562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91E8856-CA22-4848-9E63-24AF6F215938}"/>
              </a:ext>
            </a:extLst>
          </p:cNvPr>
          <p:cNvSpPr txBox="1"/>
          <p:nvPr/>
        </p:nvSpPr>
        <p:spPr>
          <a:xfrm>
            <a:off x="610094" y="1635250"/>
            <a:ext cx="2204104" cy="701943"/>
          </a:xfrm>
          <a:prstGeom prst="rect">
            <a:avLst/>
          </a:prstGeom>
          <a:noFill/>
        </p:spPr>
        <p:txBody>
          <a:bodyPr wrap="none" lIns="100794" tIns="50397" rIns="100794" bIns="50397" rtlCol="0">
            <a:spAutoFit/>
          </a:bodyPr>
          <a:lstStyle/>
          <a:p>
            <a:r>
              <a:rPr lang="zh-TW" altLang="en-US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第四專區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CD3E2E9-050F-4613-A452-777DB165530D}"/>
              </a:ext>
            </a:extLst>
          </p:cNvPr>
          <p:cNvSpPr txBox="1"/>
          <p:nvPr/>
        </p:nvSpPr>
        <p:spPr>
          <a:xfrm>
            <a:off x="3081989" y="1451063"/>
            <a:ext cx="8507756" cy="609610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zh-TW" altLang="en-US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第七分區  中區  西門  莊敬  菁鑽  菁鐸獅子會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E7EAA49-751C-4214-A0BB-1AAE7F1012C6}"/>
              </a:ext>
            </a:extLst>
          </p:cNvPr>
          <p:cNvSpPr txBox="1"/>
          <p:nvPr/>
        </p:nvSpPr>
        <p:spPr>
          <a:xfrm>
            <a:off x="3081989" y="1986222"/>
            <a:ext cx="7879794" cy="111744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zh-TW" altLang="en-US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第八分區  民權  菁英  群愛  鳳凰藝術美學</a:t>
            </a:r>
            <a:endParaRPr lang="en-US" altLang="zh-TW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</a:t>
            </a:r>
            <a:r>
              <a:rPr lang="zh-TW" altLang="en-US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太極藝術美學獅子會</a:t>
            </a:r>
          </a:p>
        </p:txBody>
      </p:sp>
      <p:pic>
        <p:nvPicPr>
          <p:cNvPr id="5" name="Picture 2" descr="D:\第八分區\0912分區聯合例會\會旗\中區.jpg">
            <a:extLst>
              <a:ext uri="{FF2B5EF4-FFF2-40B4-BE49-F238E27FC236}">
                <a16:creationId xmlns:a16="http://schemas.microsoft.com/office/drawing/2014/main" id="{DD236F1B-83C5-4DF4-8988-4B2212800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5541" y="3195934"/>
            <a:ext cx="1237453" cy="1774464"/>
          </a:xfrm>
          <a:prstGeom prst="rect">
            <a:avLst/>
          </a:prstGeom>
          <a:noFill/>
        </p:spPr>
      </p:pic>
      <p:pic>
        <p:nvPicPr>
          <p:cNvPr id="6" name="Picture 3" descr="D:\第八分區\0912分區聯合例會\會旗\西門.jpg">
            <a:extLst>
              <a:ext uri="{FF2B5EF4-FFF2-40B4-BE49-F238E27FC236}">
                <a16:creationId xmlns:a16="http://schemas.microsoft.com/office/drawing/2014/main" id="{091A87C5-545A-40E2-ACC1-7CEE982A5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61649" y="3211821"/>
            <a:ext cx="1177537" cy="1754579"/>
          </a:xfrm>
          <a:prstGeom prst="rect">
            <a:avLst/>
          </a:prstGeom>
          <a:noFill/>
        </p:spPr>
      </p:pic>
      <p:pic>
        <p:nvPicPr>
          <p:cNvPr id="7" name="Picture 4" descr="D:\第八分區\0912分區聯合例會\會旗\莊敬.jpg">
            <a:extLst>
              <a:ext uri="{FF2B5EF4-FFF2-40B4-BE49-F238E27FC236}">
                <a16:creationId xmlns:a16="http://schemas.microsoft.com/office/drawing/2014/main" id="{07D51335-991B-4378-A28D-2E10561DA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8627" y="3195931"/>
            <a:ext cx="1246026" cy="1802247"/>
          </a:xfrm>
          <a:prstGeom prst="rect">
            <a:avLst/>
          </a:prstGeom>
          <a:noFill/>
        </p:spPr>
      </p:pic>
      <p:pic>
        <p:nvPicPr>
          <p:cNvPr id="8" name="Picture 5" descr="D:\第八分區\0912分區聯合例會\會旗\菁英.jpg">
            <a:extLst>
              <a:ext uri="{FF2B5EF4-FFF2-40B4-BE49-F238E27FC236}">
                <a16:creationId xmlns:a16="http://schemas.microsoft.com/office/drawing/2014/main" id="{5A755E3F-3634-4842-97A6-1E8DCC0B2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61651" y="5002178"/>
            <a:ext cx="1177536" cy="1768356"/>
          </a:xfrm>
          <a:prstGeom prst="rect">
            <a:avLst/>
          </a:prstGeom>
          <a:noFill/>
        </p:spPr>
      </p:pic>
      <p:pic>
        <p:nvPicPr>
          <p:cNvPr id="9" name="Picture 2" descr="D:\第八分區\0912分區聯合例會\會旗\菁鑽.jpg">
            <a:extLst>
              <a:ext uri="{FF2B5EF4-FFF2-40B4-BE49-F238E27FC236}">
                <a16:creationId xmlns:a16="http://schemas.microsoft.com/office/drawing/2014/main" id="{39E92861-B770-4699-92F5-FAE3508F7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1204" y="3195932"/>
            <a:ext cx="1299693" cy="1806245"/>
          </a:xfrm>
          <a:prstGeom prst="rect">
            <a:avLst/>
          </a:prstGeom>
          <a:noFill/>
        </p:spPr>
      </p:pic>
      <p:pic>
        <p:nvPicPr>
          <p:cNvPr id="10" name="圖片 9" descr="菁鐸.jpg">
            <a:extLst>
              <a:ext uri="{FF2B5EF4-FFF2-40B4-BE49-F238E27FC236}">
                <a16:creationId xmlns:a16="http://schemas.microsoft.com/office/drawing/2014/main" id="{CF234550-1382-4CAF-B0BF-104F7D00D6B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59557" y="3195933"/>
            <a:ext cx="1270716" cy="1770468"/>
          </a:xfrm>
          <a:prstGeom prst="rect">
            <a:avLst/>
          </a:prstGeom>
        </p:spPr>
      </p:pic>
      <p:pic>
        <p:nvPicPr>
          <p:cNvPr id="11" name="圖片 10" descr="民權.jpg">
            <a:extLst>
              <a:ext uri="{FF2B5EF4-FFF2-40B4-BE49-F238E27FC236}">
                <a16:creationId xmlns:a16="http://schemas.microsoft.com/office/drawing/2014/main" id="{8B04DD72-0B70-43D1-86C3-E3457160B0BC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74511" y="5002178"/>
            <a:ext cx="1208486" cy="1768357"/>
          </a:xfrm>
          <a:prstGeom prst="rect">
            <a:avLst/>
          </a:prstGeom>
        </p:spPr>
      </p:pic>
      <p:pic>
        <p:nvPicPr>
          <p:cNvPr id="12" name="圖片 11" descr="群愛.jpg">
            <a:extLst>
              <a:ext uri="{FF2B5EF4-FFF2-40B4-BE49-F238E27FC236}">
                <a16:creationId xmlns:a16="http://schemas.microsoft.com/office/drawing/2014/main" id="{2162CACC-39F6-4604-8ECC-2BAD3542807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88627" y="5002178"/>
            <a:ext cx="1246026" cy="1768356"/>
          </a:xfrm>
          <a:prstGeom prst="rect">
            <a:avLst/>
          </a:prstGeom>
        </p:spPr>
      </p:pic>
      <p:pic>
        <p:nvPicPr>
          <p:cNvPr id="13" name="圖片 12" descr="鳳凰藝術美學.jpg">
            <a:extLst>
              <a:ext uri="{FF2B5EF4-FFF2-40B4-BE49-F238E27FC236}">
                <a16:creationId xmlns:a16="http://schemas.microsoft.com/office/drawing/2014/main" id="{26343E87-925B-494A-9203-033F6F998B11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0800000" flipH="1" flipV="1">
            <a:off x="7071207" y="5002178"/>
            <a:ext cx="1299692" cy="1768356"/>
          </a:xfrm>
          <a:prstGeom prst="rect">
            <a:avLst/>
          </a:prstGeom>
        </p:spPr>
      </p:pic>
      <p:pic>
        <p:nvPicPr>
          <p:cNvPr id="14" name="圖片 13" descr="太極藝術美學.jpg">
            <a:extLst>
              <a:ext uri="{FF2B5EF4-FFF2-40B4-BE49-F238E27FC236}">
                <a16:creationId xmlns:a16="http://schemas.microsoft.com/office/drawing/2014/main" id="{F5D5BCBC-8058-42E8-97D1-53AA94CAA38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759557" y="5002179"/>
            <a:ext cx="1250041" cy="176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EDD70625-C44A-4254-8E57-542351AD4827}"/>
              </a:ext>
            </a:extLst>
          </p:cNvPr>
          <p:cNvSpPr txBox="1"/>
          <p:nvPr/>
        </p:nvSpPr>
        <p:spPr>
          <a:xfrm>
            <a:off x="4575105" y="1920609"/>
            <a:ext cx="6827354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第二副總監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楊孟峰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（北區）獅齡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20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宏仁醫院洗腎醫師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寶業建設股份有限公司 董事長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區協調長、資訊長、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區協調長、事務長、健康團團長、秘書長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第二副總監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FDBF130-B5D6-4882-AE1A-9EF3D0CF0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46" y="1497506"/>
            <a:ext cx="3060654" cy="537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6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B4500E6F-34F2-4999-A0B7-A75EB2464765}"/>
              </a:ext>
            </a:extLst>
          </p:cNvPr>
          <p:cNvSpPr txBox="1"/>
          <p:nvPr/>
        </p:nvSpPr>
        <p:spPr>
          <a:xfrm>
            <a:off x="4564087" y="1667220"/>
            <a:ext cx="6992607" cy="4651284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en-US" altLang="zh-TW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GAT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區執行長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許焜海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（同心）獅齡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36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華大電子股份有限公司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菲爾國際有限公司</a:t>
            </a:r>
          </a:p>
          <a:p>
            <a:pPr algn="l">
              <a:spcBef>
                <a:spcPts val="400"/>
              </a:spcBef>
            </a:pP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會長、分區主席、總務長、辦事處主任、專區主席、首席駐區總監特別助理、事務長、督導長、秘書長、第二副總監、第一副總監、總監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GAT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區執行長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0CF8F2D-6951-4906-9771-33F6A3871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17" y="1667220"/>
            <a:ext cx="3323982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13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55A4F7CE-B537-40DB-B53E-F96B3F9B8BA0}"/>
              </a:ext>
            </a:extLst>
          </p:cNvPr>
          <p:cNvSpPr txBox="1"/>
          <p:nvPr/>
        </p:nvSpPr>
        <p:spPr>
          <a:xfrm>
            <a:off x="4565915" y="1501967"/>
            <a:ext cx="6406886" cy="504447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總監最高指導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楊崇銘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（西門）獅齡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金山大建設股份有限公司 董事長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岩磐營造有限公司 董事長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1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會長、分區主席、專區主席、資訊長、 事務長、 駐區總監特別顧問團團長、總務長、事務長、秘書長、 榮譽副總監、 區榮譽顧問、第二副總監、第一副總監、總監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總監最高指導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 descr="Picture 2">
            <a:extLst>
              <a:ext uri="{FF2B5EF4-FFF2-40B4-BE49-F238E27FC236}">
                <a16:creationId xmlns:a16="http://schemas.microsoft.com/office/drawing/2014/main" id="{0E3F8DEA-91CA-4763-901E-636C45848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39" y="1947672"/>
            <a:ext cx="3279648" cy="491947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9839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CBE61FAC-1BCB-4FA0-AB14-7291929914FC}"/>
              </a:ext>
            </a:extLst>
          </p:cNvPr>
          <p:cNvSpPr txBox="1"/>
          <p:nvPr/>
        </p:nvSpPr>
        <p:spPr>
          <a:xfrm>
            <a:off x="4376800" y="1783108"/>
            <a:ext cx="7444299" cy="463299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榮譽總監最高指導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黃秀榕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（菁英）獅齡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醫願診所</a:t>
            </a:r>
          </a:p>
          <a:p>
            <a:pPr algn="l">
              <a:spcBef>
                <a:spcPts val="400"/>
              </a:spcBef>
            </a:pP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會長、分區主席、專區主席、公關長、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區協調員、二屆講師團團長、秘書長、第二副總監、第一副總監、總監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榮譽總監最高指導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FADEF9E-1707-471A-AAFD-26DE61984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" y="1783108"/>
            <a:ext cx="35764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29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66F7C120-08E0-424D-97C7-5171AEE1A68C}"/>
              </a:ext>
            </a:extLst>
          </p:cNvPr>
          <p:cNvSpPr txBox="1"/>
          <p:nvPr/>
        </p:nvSpPr>
        <p:spPr>
          <a:xfrm>
            <a:off x="4312893" y="2207046"/>
            <a:ext cx="787910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榮譽副總監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鄭錫沂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（東南）獅齡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32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萬國綜合開發股份有限公司 總經理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會長、分區主席、專區主席、督察長、六屆榮譽副總監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榮譽副總監</a:t>
            </a:r>
          </a:p>
          <a:p>
            <a:pPr algn="l">
              <a:spcBef>
                <a:spcPts val="400"/>
              </a:spcBef>
            </a:pP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B613418-5807-4B02-8373-9C5FF95C6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52" y="1709309"/>
            <a:ext cx="3415404" cy="516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22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3C64B897-E93A-4673-84DF-50F87B49F1A4}"/>
              </a:ext>
            </a:extLst>
          </p:cNvPr>
          <p:cNvSpPr txBox="1"/>
          <p:nvPr/>
        </p:nvSpPr>
        <p:spPr>
          <a:xfrm>
            <a:off x="5037812" y="1953215"/>
            <a:ext cx="5615499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名譽副總監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王惠民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（明星）獅齡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endParaRPr lang="en-US" altLang="zh-TW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會長、分區主席、專區主席、公關長、四屆區榮譽顧問、財務長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名譽副總監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3D6DE6A-1811-495B-BAA5-F9A9BB7D4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242" y="1793832"/>
            <a:ext cx="5088521" cy="885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24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7FDF0193-1C41-406F-BFE7-BE82F688F83C}"/>
              </a:ext>
            </a:extLst>
          </p:cNvPr>
          <p:cNvSpPr txBox="1"/>
          <p:nvPr/>
        </p:nvSpPr>
        <p:spPr>
          <a:xfrm>
            <a:off x="4707306" y="1898574"/>
            <a:ext cx="6981590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財務長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徐由豈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（菁誠）獅齡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康盛機電有限公司 總經理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會長、分區主席、專區主席、辦事處主任、督導長、三屆稽核、活動長、總務長、事務長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財務長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B77B638-E643-40C1-B8E3-0A05593D5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04" y="1645920"/>
            <a:ext cx="3486912" cy="523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49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3F4F1EFE-BECA-495F-8D81-C2C4C9E13B99}"/>
              </a:ext>
            </a:extLst>
          </p:cNvPr>
          <p:cNvSpPr txBox="1"/>
          <p:nvPr/>
        </p:nvSpPr>
        <p:spPr>
          <a:xfrm>
            <a:off x="4597136" y="1909591"/>
            <a:ext cx="7025659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事務長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吳文博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（至誠）獅齡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7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鴻耀企業有限公司 董事長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會長、分區主席、專區主席、講師團團長、三屆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GLT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區協調長、二屆辦事處主任、區榮譽顧問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事務長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2EAC5FA-726A-4D25-A13A-D2901D59A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05" y="1837945"/>
            <a:ext cx="3005751" cy="50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62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B1358CB9-55E2-49A1-8C87-76FF13D32028}"/>
              </a:ext>
            </a:extLst>
          </p:cNvPr>
          <p:cNvSpPr txBox="1"/>
          <p:nvPr/>
        </p:nvSpPr>
        <p:spPr>
          <a:xfrm>
            <a:off x="4608155" y="1920608"/>
            <a:ext cx="6673118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辦事處主任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許秋月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（愛華）獅齡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5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溫馨企業有限公司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二屆會長、分區主席、駐區總監特別助理團團長、公關長、活動長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辦事處主任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64ACAF5-96ED-4ABA-B31A-0D595DB44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40" y="1700367"/>
            <a:ext cx="3856180" cy="517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81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C667C415-0AEA-4568-B951-F8D08EC8832F}"/>
              </a:ext>
            </a:extLst>
          </p:cNvPr>
          <p:cNvSpPr txBox="1"/>
          <p:nvPr/>
        </p:nvSpPr>
        <p:spPr>
          <a:xfrm>
            <a:off x="5291200" y="1854506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總務長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何俊良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（永新）獅齡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7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上集鋼鐵股份有限公司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二屆會長、專區主席、督導長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總務長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8E27308-087F-48E5-AC84-D3FFD0A23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23" y="1534510"/>
            <a:ext cx="4111652" cy="57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16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079B869-580F-40E4-8E2D-E188DE95276B}"/>
              </a:ext>
            </a:extLst>
          </p:cNvPr>
          <p:cNvSpPr txBox="1"/>
          <p:nvPr/>
        </p:nvSpPr>
        <p:spPr>
          <a:xfrm>
            <a:off x="1325795" y="2877889"/>
            <a:ext cx="9540410" cy="3825875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9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總監 羅賢俐總監</a:t>
            </a:r>
            <a:r>
              <a:rPr lang="en-US" altLang="zh-TW" sz="49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zh-TW" sz="49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率閣員蒞臨訪問</a:t>
            </a:r>
            <a:endParaRPr lang="en-US" altLang="zh-TW" sz="35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 sz="44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4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「獅賢服務、共創幸福」</a:t>
            </a:r>
            <a:endParaRPr lang="en-US" altLang="zh-TW" sz="6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 sz="3500" b="1" kern="100" dirty="0">
              <a:solidFill>
                <a:schemeClr val="accent1">
                  <a:lumMod val="50000"/>
                </a:schemeClr>
              </a:solidFill>
              <a:effectLst>
                <a:glow>
                  <a:schemeClr val="bg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zh-TW" altLang="en-US" sz="3500" b="1" kern="100" dirty="0">
              <a:solidFill>
                <a:schemeClr val="accent1">
                  <a:lumMod val="50000"/>
                </a:schemeClr>
              </a:solidFill>
              <a:effectLst>
                <a:glow>
                  <a:schemeClr val="bg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zh-TW" altLang="en-US" sz="3500" b="1" kern="100" dirty="0">
              <a:solidFill>
                <a:schemeClr val="accent1">
                  <a:lumMod val="50000"/>
                </a:schemeClr>
              </a:solidFill>
              <a:effectLst>
                <a:glow>
                  <a:schemeClr val="bg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正顏楷體W9" panose="03000909000000000000" pitchFamily="65" charset="-120"/>
              <a:ea typeface="華康正顏楷體W9" panose="030009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58CADFB-92F4-48A7-89E7-E90CEE0231AD}"/>
              </a:ext>
            </a:extLst>
          </p:cNvPr>
          <p:cNvSpPr txBox="1"/>
          <p:nvPr/>
        </p:nvSpPr>
        <p:spPr>
          <a:xfrm>
            <a:off x="1134680" y="1618862"/>
            <a:ext cx="3894534" cy="1025108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zh-TW" sz="6000" b="1" kern="100" dirty="0">
                <a:solidFill>
                  <a:srgbClr val="BE2970"/>
                </a:solidFill>
                <a:effectLst>
                  <a:glow rad="381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竭誠歡迎</a:t>
            </a:r>
            <a:endParaRPr lang="en-US" altLang="zh-TW" sz="6000" b="1" kern="100" dirty="0">
              <a:solidFill>
                <a:srgbClr val="C00000"/>
              </a:solidFill>
              <a:effectLst>
                <a:glow rad="381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300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FAB8389A-36E1-45E1-AFC5-5BC62927A0EF}"/>
              </a:ext>
            </a:extLst>
          </p:cNvPr>
          <p:cNvSpPr txBox="1"/>
          <p:nvPr/>
        </p:nvSpPr>
        <p:spPr>
          <a:xfrm>
            <a:off x="4773408" y="1898574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區策長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徐春煌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（至誠）獅齡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富甲工業股份有限公司 董事長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會長、分區主席、專區主席、稽核、聯誼長、二屆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區協調長、區策長、二屆區榮譽顧問、區策長、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GET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區策長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A500EEB-7E16-491D-989B-433990CEF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374" y="1339085"/>
            <a:ext cx="4159760" cy="554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19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75DAAA23-F1FE-4955-ACAA-35B71442F073}"/>
              </a:ext>
            </a:extLst>
          </p:cNvPr>
          <p:cNvSpPr txBox="1"/>
          <p:nvPr/>
        </p:nvSpPr>
        <p:spPr>
          <a:xfrm>
            <a:off x="4949677" y="1722304"/>
            <a:ext cx="6540917" cy="471529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en-US" altLang="zh-TW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曹蕥蘭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（新領航）獅齡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宇球國際興業有限公司 總經理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宇盛機械工程有限公司 總經理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區協調長、區榮譽顧問、財務長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1F30C5A-612F-4A76-9338-67B0FD9DA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112" y="992124"/>
            <a:ext cx="4977384" cy="746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468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D39A94AD-320C-4D4A-B25D-26E3541F24AB}"/>
              </a:ext>
            </a:extLst>
          </p:cNvPr>
          <p:cNvSpPr txBox="1"/>
          <p:nvPr/>
        </p:nvSpPr>
        <p:spPr>
          <a:xfrm>
            <a:off x="4722376" y="1907550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en-US" altLang="zh-TW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LCTF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曾柏勝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（華山）獅齡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0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問鼎國際餐飲股份有限公司 總經理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華香有限公司 總經理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區協調長、二屆總務長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LCTF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D1F00B7-E150-4550-BCA8-1E16C526E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646" y="1042416"/>
            <a:ext cx="4361688" cy="581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32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F4F2D095-0879-47A7-BC44-32DE3E066210}"/>
              </a:ext>
            </a:extLst>
          </p:cNvPr>
          <p:cNvSpPr txBox="1"/>
          <p:nvPr/>
        </p:nvSpPr>
        <p:spPr>
          <a:xfrm>
            <a:off x="4564087" y="2030777"/>
            <a:ext cx="6695152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行銷長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沈玉玫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（千禧）獅齡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利能實業股份有限公司 董事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會長、分區主席、活動長、稽核、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區協調長、典禮長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行銷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754FB83-8DBF-42D6-9465-EE74CFF98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7224"/>
            <a:ext cx="4275582" cy="57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820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3F561-8871-0B88-CF9C-7B0AFBF7E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dline">
            <a:extLst>
              <a:ext uri="{FF2B5EF4-FFF2-40B4-BE49-F238E27FC236}">
                <a16:creationId xmlns:a16="http://schemas.microsoft.com/office/drawing/2014/main" id="{96493B4C-9640-0879-6380-C511B1408D64}"/>
              </a:ext>
            </a:extLst>
          </p:cNvPr>
          <p:cNvSpPr txBox="1">
            <a:spLocks/>
          </p:cNvSpPr>
          <p:nvPr/>
        </p:nvSpPr>
        <p:spPr>
          <a:xfrm>
            <a:off x="5117335" y="2337252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林惠蓮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（永安）獅齡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連昇實業有限公司 負責人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會長、分區主席、專區主席、文宣長、典禮長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GMT區協調長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A8731A5-81F1-40D2-82EA-9F4E10DD3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1" y="1344620"/>
            <a:ext cx="4232148" cy="564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173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2B1A7-5A98-5686-7A51-43548EBA1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dline">
            <a:extLst>
              <a:ext uri="{FF2B5EF4-FFF2-40B4-BE49-F238E27FC236}">
                <a16:creationId xmlns:a16="http://schemas.microsoft.com/office/drawing/2014/main" id="{3E0D513C-B297-EC25-2B3E-27E90A677907}"/>
              </a:ext>
            </a:extLst>
          </p:cNvPr>
          <p:cNvSpPr txBox="1">
            <a:spLocks/>
          </p:cNvSpPr>
          <p:nvPr/>
        </p:nvSpPr>
        <p:spPr>
          <a:xfrm>
            <a:off x="5008903" y="2123649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GLT區協調長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李雪雲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（菁英）獅齡 16年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會長、分區主席、講師團團長暨GET區協調長、GLT區協調長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GLT區協調長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22AAF15-F626-4715-8B7D-A04CE6A78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759" y="523449"/>
            <a:ext cx="4782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066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E8806-A82E-727B-8F44-90C41535A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dline">
            <a:extLst>
              <a:ext uri="{FF2B5EF4-FFF2-40B4-BE49-F238E27FC236}">
                <a16:creationId xmlns:a16="http://schemas.microsoft.com/office/drawing/2014/main" id="{6E038F7D-7D76-2160-2954-FD1492562130}"/>
              </a:ext>
            </a:extLst>
          </p:cNvPr>
          <p:cNvSpPr txBox="1">
            <a:spLocks/>
          </p:cNvSpPr>
          <p:nvPr/>
        </p:nvSpPr>
        <p:spPr>
          <a:xfrm>
            <a:off x="5420183" y="2217229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講師團團長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陳麗霞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（日月光）獅齡 12年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講師團團長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1D3D44C-3B7B-43C7-B649-A9CBCF653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2336" y="733673"/>
            <a:ext cx="4489704" cy="615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121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6730DF97-F43D-3D1B-7E1C-20AD2194CD0B}"/>
              </a:ext>
            </a:extLst>
          </p:cNvPr>
          <p:cNvSpPr txBox="1">
            <a:spLocks/>
          </p:cNvSpPr>
          <p:nvPr/>
        </p:nvSpPr>
        <p:spPr>
          <a:xfrm>
            <a:off x="5230620" y="2275330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鄭伊倉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（仁德）獅齡 9年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新業室內裝修有限公司 負責人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會長、分區主席、文宣長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GST區協調長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DEA4EC-9CF1-42B2-8C02-5FEDBE764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83" y="1961653"/>
            <a:ext cx="2772274" cy="491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363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8AE30-6A69-B42A-18A4-BBFF00836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0DC70CC6-74A8-74E1-E6C7-9DE65EC0D057}"/>
              </a:ext>
            </a:extLst>
          </p:cNvPr>
          <p:cNvSpPr txBox="1">
            <a:spLocks/>
          </p:cNvSpPr>
          <p:nvPr/>
        </p:nvSpPr>
        <p:spPr>
          <a:xfrm>
            <a:off x="5310015" y="2195194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GET區協調長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丁志遠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（崇愛）獅齡 18年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金蔘股份有限公司 總經理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GET區協調長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3E4348C-4D80-421C-80FE-CCB490B98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6235" y="1933903"/>
            <a:ext cx="3169534" cy="492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581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89827-94B0-7D5F-DA2C-4322B22D6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201295DB-2A70-D1C7-D76C-0C7FDD0D2A29}"/>
              </a:ext>
            </a:extLst>
          </p:cNvPr>
          <p:cNvSpPr txBox="1">
            <a:spLocks/>
          </p:cNvSpPr>
          <p:nvPr/>
        </p:nvSpPr>
        <p:spPr>
          <a:xfrm>
            <a:off x="5354082" y="2250279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資訊長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鄒宏銘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（老松）獅齡 12年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天峯科技股份有限公司 總經理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會長、分區主席、資訊長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資訊長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3C30A64-B6A8-42DF-A304-086886ABE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96" y="2051838"/>
            <a:ext cx="3216300" cy="48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51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F347A67-DC84-4602-897C-555A41B7679E}"/>
              </a:ext>
            </a:extLst>
          </p:cNvPr>
          <p:cNvSpPr txBox="1"/>
          <p:nvPr/>
        </p:nvSpPr>
        <p:spPr>
          <a:xfrm>
            <a:off x="2555916" y="2701002"/>
            <a:ext cx="7080168" cy="1455995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8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聯合例會開始</a:t>
            </a:r>
            <a:endParaRPr lang="en-US" altLang="zh-TW" sz="88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9072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A7B4-E6CA-0F5A-AD25-8E90441EB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A044A498-6756-A98A-2A44-5C08B0E3F767}"/>
              </a:ext>
            </a:extLst>
          </p:cNvPr>
          <p:cNvSpPr txBox="1">
            <a:spLocks/>
          </p:cNvSpPr>
          <p:nvPr/>
        </p:nvSpPr>
        <p:spPr>
          <a:xfrm>
            <a:off x="5188828" y="2371464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典禮長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劉麗卿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（西區女）獅齡 15年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侑蓁精品、珠寶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台灣京瓚專業茶藝教學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會長、分區主席、LCTF區協調長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典禮長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41CE4C5-E720-4122-B6BA-F4D272831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390" y="1038352"/>
            <a:ext cx="4495038" cy="599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697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DF283-579C-83B7-9E24-AD11780F8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FFE01970-86E5-A803-F5F0-DC2E0658259A}"/>
              </a:ext>
            </a:extLst>
          </p:cNvPr>
          <p:cNvSpPr txBox="1">
            <a:spLocks/>
          </p:cNvSpPr>
          <p:nvPr/>
        </p:nvSpPr>
        <p:spPr>
          <a:xfrm>
            <a:off x="5034531" y="2294346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公關長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高奇平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（太平）獅齡 22年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五印醋、五賢醋 第四代老闆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會長、分區主席、專區主席、稽核、督導長、區榮譽顧問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公關長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8BC6B85-0F69-42EB-BAE1-7D22BAB9D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50" y="1437640"/>
            <a:ext cx="4092702" cy="545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30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8433B-7393-F58C-7EC2-28787EBE5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DC842DD9-A08A-7B82-43D8-4FBC1705B2B4}"/>
              </a:ext>
            </a:extLst>
          </p:cNvPr>
          <p:cNvSpPr txBox="1">
            <a:spLocks/>
          </p:cNvSpPr>
          <p:nvPr/>
        </p:nvSpPr>
        <p:spPr>
          <a:xfrm>
            <a:off x="5023576" y="2283328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聯誼長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李麗莎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（明星）獅齡 10年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福冠餐飲有限公司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會長、分區主席、駐區總監特別助理團團長，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聯誼長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361B7D9-5583-4E57-B28C-164E44D0D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76" y="1276962"/>
            <a:ext cx="3778683" cy="567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918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68146-53DE-2124-D6AC-8490BE030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47B7CDB8-8815-84B6-62ED-6A3EB524BA6C}"/>
              </a:ext>
            </a:extLst>
          </p:cNvPr>
          <p:cNvSpPr txBox="1">
            <a:spLocks/>
          </p:cNvSpPr>
          <p:nvPr/>
        </p:nvSpPr>
        <p:spPr>
          <a:xfrm>
            <a:off x="5174809" y="2294346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活動長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羅新炫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（華山）獅齡 15年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宏源鋼鋁工程 負責人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活動長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7BCFB77-FC15-47AF-B2D0-C8D4115A9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33" y="1692420"/>
            <a:ext cx="2656115" cy="518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501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CE02-AAED-DF41-7FB7-84AAAE099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4D87FF94-0732-973C-59AE-2BE90CF82DAB}"/>
              </a:ext>
            </a:extLst>
          </p:cNvPr>
          <p:cNvSpPr txBox="1">
            <a:spLocks/>
          </p:cNvSpPr>
          <p:nvPr/>
        </p:nvSpPr>
        <p:spPr>
          <a:xfrm>
            <a:off x="5257002" y="2206211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區務長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陳新發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（力行）獅齡 18年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賓王大飯店 董事長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區務長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FAA8A9B-551D-4DBE-ACAC-405FC4931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63" y="1282402"/>
            <a:ext cx="2875571" cy="561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501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DE0BFBCB-A894-1301-CE74-38D35C08DD78}"/>
              </a:ext>
            </a:extLst>
          </p:cNvPr>
          <p:cNvSpPr txBox="1">
            <a:spLocks/>
          </p:cNvSpPr>
          <p:nvPr/>
        </p:nvSpPr>
        <p:spPr>
          <a:xfrm>
            <a:off x="5387132" y="2360396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文宣長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胡俊球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（東門）獅齡 18年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隆固工程有限公司 董事長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會長、專區主席、稽核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文宣長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2A618CB-98B3-4F9F-AA86-5CBB36E03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432"/>
            <a:ext cx="4559046" cy="607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391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53971-885C-8427-2FE8-A9E2E05BF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7BF05A67-D269-A82B-382A-8D85BF35F363}"/>
              </a:ext>
            </a:extLst>
          </p:cNvPr>
          <p:cNvSpPr txBox="1">
            <a:spLocks/>
          </p:cNvSpPr>
          <p:nvPr/>
        </p:nvSpPr>
        <p:spPr>
          <a:xfrm>
            <a:off x="5133855" y="2316380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督導長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吳展同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（祥弘）獅齡 15年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龍達食品有限公司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督導長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723C879-DD36-40BA-A094-4E6422C9E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18" y="1749809"/>
            <a:ext cx="3562903" cy="512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926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36EFC-B942-7B1A-FD8B-448E15080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10CAEC72-566C-2362-D2D8-35D23E0DCA03}"/>
              </a:ext>
            </a:extLst>
          </p:cNvPr>
          <p:cNvSpPr txBox="1">
            <a:spLocks/>
          </p:cNvSpPr>
          <p:nvPr/>
        </p:nvSpPr>
        <p:spPr>
          <a:xfrm>
            <a:off x="5232897" y="2283330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法律長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林永瀚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（百齡）獅齡 8年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立勤國際法律事務所 律師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法律長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54504B8-D043-4F93-99A6-D6D61FAAC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56" y="1926787"/>
            <a:ext cx="2702090" cy="494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8174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>
            <a:extLst>
              <a:ext uri="{FF2B5EF4-FFF2-40B4-BE49-F238E27FC236}">
                <a16:creationId xmlns:a16="http://schemas.microsoft.com/office/drawing/2014/main" id="{E313EDC6-1CE1-A414-BE8F-EAFBEAAB000C}"/>
              </a:ext>
            </a:extLst>
          </p:cNvPr>
          <p:cNvSpPr txBox="1">
            <a:spLocks/>
          </p:cNvSpPr>
          <p:nvPr/>
        </p:nvSpPr>
        <p:spPr>
          <a:xfrm>
            <a:off x="4628231" y="2138125"/>
            <a:ext cx="7930998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駐區總監特別顧問團團長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邱志義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（青山）獅齡 22年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靚點婚宴會館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會長、分區主席、專區主席、四屆區榮譽顧問、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四屆駐區總監特別顧問團團長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駐區總監特別顧問團團長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4E9E480-5207-4864-9C96-246D87FF6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3152" y="982397"/>
            <a:ext cx="4155737" cy="590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483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81C65-4BA0-5F8D-A109-24D379F0E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>
            <a:extLst>
              <a:ext uri="{FF2B5EF4-FFF2-40B4-BE49-F238E27FC236}">
                <a16:creationId xmlns:a16="http://schemas.microsoft.com/office/drawing/2014/main" id="{A760AA6E-94F0-B774-2CB1-C67D053C4E37}"/>
              </a:ext>
            </a:extLst>
          </p:cNvPr>
          <p:cNvSpPr txBox="1">
            <a:spLocks/>
          </p:cNvSpPr>
          <p:nvPr/>
        </p:nvSpPr>
        <p:spPr>
          <a:xfrm>
            <a:off x="4584163" y="2091998"/>
            <a:ext cx="9295767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駐區總監特別助理團團長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黃景麗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（金門金龍）獅齡 10年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時光旅人開發有限公司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會長、分區主席、快樂團團長、專區主席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駐區總監特別助理團團長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37B49B1-5914-44E1-8294-845CD0DE0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99" y="1773936"/>
            <a:ext cx="3111538" cy="509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38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F19A64FB-A3B3-42F1-BCC6-D7781B2FFF75}"/>
              </a:ext>
            </a:extLst>
          </p:cNvPr>
          <p:cNvSpPr txBox="1"/>
          <p:nvPr/>
        </p:nvSpPr>
        <p:spPr>
          <a:xfrm>
            <a:off x="1187352" y="2703786"/>
            <a:ext cx="9817295" cy="1327317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80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主席鳴鐘宣佈開會</a:t>
            </a:r>
            <a:endParaRPr lang="en-US" altLang="zh-TW" sz="8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213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25C0D049-12AC-3373-C0F2-22527ECD1B33}"/>
              </a:ext>
            </a:extLst>
          </p:cNvPr>
          <p:cNvSpPr txBox="1">
            <a:spLocks/>
          </p:cNvSpPr>
          <p:nvPr/>
        </p:nvSpPr>
        <p:spPr>
          <a:xfrm>
            <a:off x="4727382" y="2182194"/>
            <a:ext cx="9295767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快樂團團長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董瑤華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（鳳凰藝術美學）獅齡 6年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台灣金控集團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快樂團團長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54A5AC5-108B-403B-A972-10F20F9A4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82905"/>
            <a:ext cx="3904487" cy="511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058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2380-1D52-CCB2-DCE0-BA4C33E67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73AD38BD-77CD-35A1-8314-256803B007E2}"/>
              </a:ext>
            </a:extLst>
          </p:cNvPr>
          <p:cNvSpPr txBox="1">
            <a:spLocks/>
          </p:cNvSpPr>
          <p:nvPr/>
        </p:nvSpPr>
        <p:spPr>
          <a:xfrm>
            <a:off x="5278225" y="2049991"/>
            <a:ext cx="9295767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健康團團長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魏聰文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（春暉）獅齡 6年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台北市北投健康管理醫院 行政副院長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健康團團長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5E1C096-E4A9-433B-AA5B-B9386B059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03" y="1868102"/>
            <a:ext cx="2409923" cy="501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484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305015" y="1843041"/>
            <a:ext cx="6157609" cy="4343927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陳勝宏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（百齡）獅齡 46年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陽信商業銀行 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會長、分區主席、三屆區榮譽顧問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9AB26EA-49FD-6B4D-5B3B-17BEC2AAE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84" y="1555751"/>
            <a:ext cx="4310665" cy="574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21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068407" y="2175285"/>
            <a:ext cx="6540917" cy="4054065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賴榮昌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（龍山）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獅齡 41年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大業加油站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會長、分區主席、事務長、二屆講師團團長、二屆財務長、LCIF區協調長、十屆區榮譽顧問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BCDA88D-63FF-4084-B953-00937DC01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1565359"/>
            <a:ext cx="3956764" cy="531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305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77673" y="2264625"/>
            <a:ext cx="6935370" cy="3847857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陳蒼海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（翔順）獅齡 32年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嘉彰集團 總裁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會長、專區主席、稽核、財務長、八屆區榮譽顧問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CEB38CB-92AA-4077-B8FB-0DD0C76DC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0" y="1712641"/>
            <a:ext cx="3847036" cy="516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8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271462" y="1806766"/>
            <a:ext cx="7499430" cy="470916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陳崑生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（景美）獅齡 36年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探索國際關係股份有限公司 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星靚點花園飯店/婚宴廣場 副董事長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會長、分區主席、辦事處主任、專區主席、稽核、三屆區榮譽顧問、姊妹區區務長、財務長、六屆區榮譽顧問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C8A166E-A1D8-4938-9EFD-417439115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70" y="1492504"/>
            <a:ext cx="4037838" cy="538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414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697168" y="2109040"/>
            <a:ext cx="7155742" cy="4047531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廖秀蓮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（菁彩）獅齡 21年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科際器材(股)公司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會長、專區主席、稽核、財務長、二屆區榮譽顧問、財務長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72350A9-6685-42CB-857D-618D3A333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536" y="1531620"/>
            <a:ext cx="5251704" cy="787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630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791553" y="2138898"/>
            <a:ext cx="6512717" cy="4131507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廖芳卿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（菁緻）獅齡 38年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財團法人新興民族文教基金會 榮譽董事長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LCIF第五憲章區地區副領導人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會長、駐區總監特別顧問團團長、專區主席、稽核、八屆區榮譽顧問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E1904AF-E916-6F90-F251-25785E055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25" y="1611537"/>
            <a:ext cx="4260252" cy="568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771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802982" y="2099943"/>
            <a:ext cx="6948923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程國樑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（青山）獅齡 20年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全壽龍實業有限公司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會長、分區主席、專區主席、督導長、二屆稽核、LCIF區協調長、四屆區榮譽顧問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469382C-5282-780E-434B-7FA51DBE7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95" y="1662846"/>
            <a:ext cx="4257635" cy="567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912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55721" y="2143097"/>
            <a:ext cx="6976915" cy="4234843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陳新發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（春暉）獅齡 22年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緯承實業股份有限公司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會長、分區主席、稽核、公關長、聯誼長、區策長、督導長、區榮譽顧問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B59A7FE-D083-102E-4B4D-558FA4AA6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573178"/>
            <a:ext cx="4289021" cy="57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8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2328881-18D9-4A16-8E62-493F22A7A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59" y="1576586"/>
            <a:ext cx="7407993" cy="4746031"/>
          </a:xfrm>
          <a:prstGeom prst="rect">
            <a:avLst/>
          </a:prstGeom>
          <a:effectLst>
            <a:outerShdw blurRad="50800" dist="139700" dir="2700000" algn="ctr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8791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411330" y="2120224"/>
            <a:ext cx="7256834" cy="4269146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劉來儀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（京華）獅齡 27年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上萬投資有限公司 執行董事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會長、分區主席、專區主席、稽核、五屆區榮譽顧問、駐區總監特別顧問團團長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31CC636-A5CB-CC82-455A-BC2853493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32" y="1643743"/>
            <a:ext cx="4236098" cy="564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16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92136" y="1932371"/>
            <a:ext cx="6820292" cy="451485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羅金蓮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（八德）獅齡 40年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文星國際專利商標事務長 副所長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會長、分區主席、專區主席、二屆稽核、公關長、四屆區榮譽顧問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54393CD-7685-4E13-B356-3886D83C8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664" y="1932371"/>
            <a:ext cx="4038285" cy="538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69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93044" y="1920240"/>
            <a:ext cx="6820292" cy="444627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王世璋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（老松）獅齡 27年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詠華國際開發有限公司 負責人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會長、專區主席、稽核、公關長、LCTF區協調長、二屆區榮譽顧問、活動長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C1E9BB0-9B15-4EA9-48AF-3FA9060B5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63" y="1543051"/>
            <a:ext cx="4354481" cy="580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253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836419" y="2074504"/>
            <a:ext cx="7051560" cy="3983396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邱品嘉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（菁彩）獅齡 18年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思慕爾國際有限公司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會長、專區主席、稽核、公關長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AF30BB4-97F3-4B9D-AAC7-0FD720E1A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56" y="1924812"/>
            <a:ext cx="3313176" cy="496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707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213679" y="1969562"/>
            <a:ext cx="5689291" cy="4396948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蔡子智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（祥弘）獅齡 17年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智鼎國際有限公司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會長、分區主席、LCTF區協調長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D06FD37-D3E3-5C8C-43D8-EC023588F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12" y="1672381"/>
            <a:ext cx="4221324" cy="562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38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913109" y="2286000"/>
            <a:ext cx="6540917" cy="4114699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郭珠月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（仕貿）獅齡 19年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小可愛童裝公司 負責人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會長、分區主席、專區主席、稽核、督導長、二屆區榮譽顧問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E98BE87-0DE0-711C-5FA0-0111DCF10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36" y="1657350"/>
            <a:ext cx="4240378" cy="565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116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941076" y="2262527"/>
            <a:ext cx="6165152" cy="3932533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林秀琴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（華興）獅齡 17年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華邦營造有限公司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9494CE7-7A58-465B-8DFF-5D6CC2BA1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0" y="2002536"/>
            <a:ext cx="3235659" cy="485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176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319890" y="1897380"/>
            <a:ext cx="7258700" cy="482346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蘇麗華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（仕貿）獅齡 12年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慶豐保全股份有限公司 總經理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美麗華公寓大廈管理維護(股)公司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會長、分區主席、專區主席、稽核、三屆區榮譽顧問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1189F21-2C91-294C-7437-004ECAB1A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74" y="1638558"/>
            <a:ext cx="4239986" cy="565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105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893964" y="2331720"/>
            <a:ext cx="6153256" cy="3828949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陳紫婕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（世代）獅齡 8年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寬頻房訊科技股份有限公司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二屆會長、專區主席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BB0CB8A-4A11-9E2E-B326-78619CD1B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34" y="1856231"/>
            <a:ext cx="4070315" cy="542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02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371708" y="2144770"/>
            <a:ext cx="6820292" cy="432054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王貴蘭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（上贏）獅齡 15年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上繽精密工業股份有限公司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會長、分區主席、三屆區榮譽顧問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785308C-E879-13D1-36E0-72DE8D502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58" y="1752080"/>
            <a:ext cx="3829439" cy="510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48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F37314D-C411-410F-9FC9-CB6C99CF4C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381" y="1785521"/>
            <a:ext cx="4341589" cy="3191801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0463FCB0-8ACF-41DA-B2F3-51D81C7AE917}"/>
              </a:ext>
            </a:extLst>
          </p:cNvPr>
          <p:cNvGrpSpPr>
            <a:grpSpLocks noChangeAspect="1"/>
          </p:cNvGrpSpPr>
          <p:nvPr/>
        </p:nvGrpSpPr>
        <p:grpSpPr>
          <a:xfrm>
            <a:off x="6231353" y="1785520"/>
            <a:ext cx="4415386" cy="3191801"/>
            <a:chOff x="4297214" y="473890"/>
            <a:chExt cx="3752031" cy="2601599"/>
          </a:xfrm>
        </p:grpSpPr>
        <p:pic>
          <p:nvPicPr>
            <p:cNvPr id="4" name="Shape 220">
              <a:extLst>
                <a:ext uri="{FF2B5EF4-FFF2-40B4-BE49-F238E27FC236}">
                  <a16:creationId xmlns:a16="http://schemas.microsoft.com/office/drawing/2014/main" id="{088F6982-439A-450C-A95E-6EDEBDB388A3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r="1563" b="4404"/>
            <a:stretch/>
          </p:blipFill>
          <p:spPr>
            <a:xfrm>
              <a:off x="4297214" y="473890"/>
              <a:ext cx="3752031" cy="2601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Shape 221">
              <a:extLst>
                <a:ext uri="{FF2B5EF4-FFF2-40B4-BE49-F238E27FC236}">
                  <a16:creationId xmlns:a16="http://schemas.microsoft.com/office/drawing/2014/main" id="{C0CE3EEC-90B3-4437-8EB9-A1C62F93F05F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5277696" y="908707"/>
              <a:ext cx="1830386" cy="17319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00FD7B75-F05B-4228-8181-F388E2C74A39}"/>
              </a:ext>
            </a:extLst>
          </p:cNvPr>
          <p:cNvSpPr/>
          <p:nvPr/>
        </p:nvSpPr>
        <p:spPr>
          <a:xfrm>
            <a:off x="2306471" y="5326241"/>
            <a:ext cx="7579058" cy="834874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none" lIns="95280" tIns="47640" rIns="95280" bIns="47640">
            <a:spAutoFit/>
          </a:bodyPr>
          <a:lstStyle/>
          <a:p>
            <a:r>
              <a:rPr lang="zh-TW" altLang="en-US" sz="4800" b="1" kern="100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向國旗暨獅子會旗行最敬禮</a:t>
            </a:r>
            <a:endParaRPr lang="zh-TW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14305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9A9141CC-62C8-4EB0-8700-1662BA36F294}"/>
              </a:ext>
            </a:extLst>
          </p:cNvPr>
          <p:cNvSpPr txBox="1"/>
          <p:nvPr/>
        </p:nvSpPr>
        <p:spPr>
          <a:xfrm>
            <a:off x="4685273" y="1931625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秘書長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賴秀香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（愛國）獅齡 1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冠雄投資開發有限公司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會長、專區主席、駐區總監特別助理團團長、聯誼長、事務長、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秘書長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986F272-334E-42A7-9E5F-47919D2F93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9" r="14428"/>
          <a:stretch/>
        </p:blipFill>
        <p:spPr>
          <a:xfrm>
            <a:off x="0" y="1325880"/>
            <a:ext cx="4142232" cy="601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721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5E6B735-5B15-4D37-ADCC-CFD6CD7C9245}"/>
              </a:ext>
            </a:extLst>
          </p:cNvPr>
          <p:cNvSpPr txBox="1"/>
          <p:nvPr/>
        </p:nvSpPr>
        <p:spPr>
          <a:xfrm>
            <a:off x="5115245" y="2305615"/>
            <a:ext cx="797735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zh-TW" altLang="en-US" sz="6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總監 </a:t>
            </a:r>
            <a:endParaRPr lang="en-US" altLang="zh-TW" sz="6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8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羅賢俐 </a:t>
            </a:r>
            <a:r>
              <a:rPr lang="zh-TW" altLang="en-US" sz="4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獅友 致詞</a:t>
            </a:r>
            <a:endParaRPr lang="en-US" altLang="zh-TW" sz="8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F45F629-384F-457B-B174-479E7A8FC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8" y="1481328"/>
            <a:ext cx="360883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809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87E84F0-1D48-4703-BFED-5712A0219FAD}"/>
              </a:ext>
            </a:extLst>
          </p:cNvPr>
          <p:cNvSpPr txBox="1"/>
          <p:nvPr/>
        </p:nvSpPr>
        <p:spPr>
          <a:xfrm>
            <a:off x="1187352" y="2642231"/>
            <a:ext cx="9817295" cy="157353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9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敘      獎</a:t>
            </a:r>
            <a:endParaRPr lang="en-US" altLang="zh-TW" sz="9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221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4462B6E-B63B-417C-A82C-CAF7A45AEE5B}"/>
              </a:ext>
            </a:extLst>
          </p:cNvPr>
          <p:cNvSpPr txBox="1"/>
          <p:nvPr/>
        </p:nvSpPr>
        <p:spPr>
          <a:xfrm>
            <a:off x="1187352" y="2873063"/>
            <a:ext cx="9817295" cy="1111873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6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總監邀請領導獅友 致詞</a:t>
            </a:r>
            <a:endParaRPr lang="en-US" altLang="zh-TW" sz="6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711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9E27A583-9977-465D-8D09-5475C4C67716}"/>
              </a:ext>
            </a:extLst>
          </p:cNvPr>
          <p:cNvSpPr txBox="1"/>
          <p:nvPr/>
        </p:nvSpPr>
        <p:spPr>
          <a:xfrm>
            <a:off x="1118362" y="2028950"/>
            <a:ext cx="9955276" cy="2896977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秘書長</a:t>
            </a:r>
            <a:r>
              <a:rPr lang="zh-TW" altLang="en-US" sz="60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賴秀香</a:t>
            </a:r>
            <a:endParaRPr lang="en-US" altLang="zh-TW" sz="6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14606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財務長</a:t>
            </a:r>
            <a:r>
              <a:rPr lang="zh-TW" altLang="en-US" sz="60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徐由豈</a:t>
            </a:r>
            <a:endParaRPr lang="en-US" altLang="zh-TW" sz="6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5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及相關區閣員</a:t>
            </a:r>
            <a:r>
              <a:rPr lang="en-US" altLang="zh-TW" sz="5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5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事務工作宣達報告</a:t>
            </a:r>
            <a:endParaRPr lang="en-US" altLang="zh-TW" sz="5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249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E8E8195F-F36F-4BDD-B63A-EADBDE6B9708}"/>
              </a:ext>
            </a:extLst>
          </p:cNvPr>
          <p:cNvGraphicFramePr>
            <a:graphicFrameLocks noGrp="1"/>
          </p:cNvGraphicFramePr>
          <p:nvPr/>
        </p:nvGraphicFramePr>
        <p:xfrm>
          <a:off x="1110012" y="2407488"/>
          <a:ext cx="9792549" cy="3330000"/>
        </p:xfrm>
        <a:graphic>
          <a:graphicData uri="http://schemas.openxmlformats.org/drawingml/2006/table">
            <a:tbl>
              <a:tblPr/>
              <a:tblGrid>
                <a:gridCol w="1309170">
                  <a:extLst>
                    <a:ext uri="{9D8B030D-6E8A-4147-A177-3AD203B41FA5}">
                      <a16:colId xmlns:a16="http://schemas.microsoft.com/office/drawing/2014/main" val="4059881009"/>
                    </a:ext>
                  </a:extLst>
                </a:gridCol>
                <a:gridCol w="3708000">
                  <a:extLst>
                    <a:ext uri="{9D8B030D-6E8A-4147-A177-3AD203B41FA5}">
                      <a16:colId xmlns:a16="http://schemas.microsoft.com/office/drawing/2014/main" val="3824024709"/>
                    </a:ext>
                  </a:extLst>
                </a:gridCol>
                <a:gridCol w="1355379">
                  <a:extLst>
                    <a:ext uri="{9D8B030D-6E8A-4147-A177-3AD203B41FA5}">
                      <a16:colId xmlns:a16="http://schemas.microsoft.com/office/drawing/2014/main" val="2949844799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7305567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開始日期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活動名稱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地點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945924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屆國際年會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香港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總監率團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158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位獅友參加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348029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7/9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總監與會長、專分區主席有約座談會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181781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7/13~7/14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資訊組舉辦兩天研習會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各分會網站建置暨更新說明會；每天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09:00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至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17:00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235026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7/21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總監與委員會主席有約座談會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區辦公室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980932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7/25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專分區主席、專區秘書暨司儀研習會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142" marR="6142" marT="614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462432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FE42579C-7B7F-4218-9F43-52E6FA8BB393}"/>
              </a:ext>
            </a:extLst>
          </p:cNvPr>
          <p:cNvSpPr txBox="1"/>
          <p:nvPr/>
        </p:nvSpPr>
        <p:spPr>
          <a:xfrm>
            <a:off x="1085266" y="1372733"/>
            <a:ext cx="9817295" cy="834874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已完成的活動</a:t>
            </a:r>
            <a:endParaRPr lang="en-US" altLang="zh-TW" sz="48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8714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FE42579C-7B7F-4218-9F43-52E6FA8BB393}"/>
              </a:ext>
            </a:extLst>
          </p:cNvPr>
          <p:cNvSpPr txBox="1"/>
          <p:nvPr/>
        </p:nvSpPr>
        <p:spPr>
          <a:xfrm>
            <a:off x="1187352" y="1258018"/>
            <a:ext cx="9817295" cy="52709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進行中及預定的活動</a:t>
            </a:r>
            <a:endParaRPr lang="en-US" altLang="zh-TW" sz="28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D9948AE2-EC3B-4DCF-B75E-D1E4F456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702619"/>
              </p:ext>
            </p:extLst>
          </p:nvPr>
        </p:nvGraphicFramePr>
        <p:xfrm>
          <a:off x="808309" y="1785116"/>
          <a:ext cx="10575379" cy="4490720"/>
        </p:xfrm>
        <a:graphic>
          <a:graphicData uri="http://schemas.openxmlformats.org/drawingml/2006/table">
            <a:tbl>
              <a:tblPr/>
              <a:tblGrid>
                <a:gridCol w="1619967">
                  <a:extLst>
                    <a:ext uri="{9D8B030D-6E8A-4147-A177-3AD203B41FA5}">
                      <a16:colId xmlns:a16="http://schemas.microsoft.com/office/drawing/2014/main" val="1729815951"/>
                    </a:ext>
                  </a:extLst>
                </a:gridCol>
                <a:gridCol w="4356000">
                  <a:extLst>
                    <a:ext uri="{9D8B030D-6E8A-4147-A177-3AD203B41FA5}">
                      <a16:colId xmlns:a16="http://schemas.microsoft.com/office/drawing/2014/main" val="2966959442"/>
                    </a:ext>
                  </a:extLst>
                </a:gridCol>
                <a:gridCol w="1575412">
                  <a:extLst>
                    <a:ext uri="{9D8B030D-6E8A-4147-A177-3AD203B41FA5}">
                      <a16:colId xmlns:a16="http://schemas.microsoft.com/office/drawing/2014/main" val="448428560"/>
                    </a:ext>
                  </a:extLst>
                </a:gridCol>
                <a:gridCol w="3024000">
                  <a:extLst>
                    <a:ext uri="{9D8B030D-6E8A-4147-A177-3AD203B41FA5}">
                      <a16:colId xmlns:a16="http://schemas.microsoft.com/office/drawing/2014/main" val="3255901031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開始日期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活動名稱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地點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18624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2026</a:t>
                      </a:r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青少年領袖營（</a:t>
                      </a:r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YCE</a:t>
                      </a:r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8/7</a:t>
                      </a:r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開幕典禮；</a:t>
                      </a:r>
                      <a:r>
                        <a:rPr lang="en-US" altLang="zh-TW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8/13</a:t>
                      </a:r>
                      <a:r>
                        <a:rPr lang="zh-TW" altLang="en-US" sz="1800" b="1" i="0" u="none" strike="noStrike" dirty="0">
                          <a:solidFill>
                            <a:srgbClr val="BE297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閉幕典禮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853101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舉辦會職員幹部暨第一次新獅友研習會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9969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10/17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300A-2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區獅子家庭環保登山健行活動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92459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11/12~11/15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63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屆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OSEAL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遠東年會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馬來西亞檳城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863023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舉辦視障朋友登山健行暨歌唱聯誼活動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29621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舉辦獅友歌唱才藝總決賽活動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75950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『</a:t>
                      </a:r>
                      <a:r>
                        <a:rPr lang="en-US" altLang="zh-TW" sz="18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WeServe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我們服務</a:t>
                      </a:r>
                      <a:r>
                        <a:rPr lang="en-US" altLang="zh-TW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』GST</a:t>
                      </a:r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八大社服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台北花博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91792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舉辦國標舞聯誼成果發表暨聯誼晚會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靚點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30617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區保齡球友誼賽活動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中和新喬福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68843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舉辦第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屆獅子盃高爾夫球友誼賽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99867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2/21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區國粹聯誼活動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靚點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5159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召開第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屆區年會（會員代表大會）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6805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區獅子家庭聯誼嘉年華運動大會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533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</a:t>
                      </a:r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區桌球運動活動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810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5/28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舉辦會長聯合交接典禮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4426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1164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FE42579C-7B7F-4218-9F43-52E6FA8BB393}"/>
              </a:ext>
            </a:extLst>
          </p:cNvPr>
          <p:cNvSpPr txBox="1"/>
          <p:nvPr/>
        </p:nvSpPr>
        <p:spPr>
          <a:xfrm>
            <a:off x="1085266" y="1372733"/>
            <a:ext cx="9817295" cy="834874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已完成的活動</a:t>
            </a:r>
            <a:endParaRPr lang="en-US" altLang="zh-TW" sz="48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FC46EAD-1892-420F-B3B7-30FFD82E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823" y="1372733"/>
            <a:ext cx="5358327" cy="5400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387801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C69FC86-8236-40BC-8E5B-FCDA38062DC0}"/>
              </a:ext>
            </a:extLst>
          </p:cNvPr>
          <p:cNvSpPr txBox="1"/>
          <p:nvPr/>
        </p:nvSpPr>
        <p:spPr>
          <a:xfrm>
            <a:off x="522915" y="1640685"/>
            <a:ext cx="56511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300A-2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 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官方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LINE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EAE7B8C-3D70-44B1-B135-CDED8A931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17" y="2462110"/>
            <a:ext cx="3565971" cy="3565971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56A8393-EDE2-4CA5-A0FD-D0E13A08F270}"/>
              </a:ext>
            </a:extLst>
          </p:cNvPr>
          <p:cNvSpPr txBox="1"/>
          <p:nvPr/>
        </p:nvSpPr>
        <p:spPr>
          <a:xfrm>
            <a:off x="6753138" y="1640685"/>
            <a:ext cx="49159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資訊研習會討論群組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9DC972B-4FEB-456C-AD1A-95BCCCC89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547" y="2462110"/>
            <a:ext cx="3565971" cy="356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554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D0A9043-887C-CE74-E97E-C2EB1DA626B6}"/>
              </a:ext>
            </a:extLst>
          </p:cNvPr>
          <p:cNvSpPr txBox="1"/>
          <p:nvPr/>
        </p:nvSpPr>
        <p:spPr>
          <a:xfrm>
            <a:off x="4833929" y="1379188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競賽辦法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50C5CDBA-4276-3352-4110-422653655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420041"/>
              </p:ext>
            </p:extLst>
          </p:nvPr>
        </p:nvGraphicFramePr>
        <p:xfrm>
          <a:off x="1107894" y="2106952"/>
          <a:ext cx="10510775" cy="4622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6360">
                  <a:extLst>
                    <a:ext uri="{9D8B030D-6E8A-4147-A177-3AD203B41FA5}">
                      <a16:colId xmlns:a16="http://schemas.microsoft.com/office/drawing/2014/main" val="1069868353"/>
                    </a:ext>
                  </a:extLst>
                </a:gridCol>
                <a:gridCol w="2413746">
                  <a:extLst>
                    <a:ext uri="{9D8B030D-6E8A-4147-A177-3AD203B41FA5}">
                      <a16:colId xmlns:a16="http://schemas.microsoft.com/office/drawing/2014/main" val="3896573773"/>
                    </a:ext>
                  </a:extLst>
                </a:gridCol>
                <a:gridCol w="6392657">
                  <a:extLst>
                    <a:ext uri="{9D8B030D-6E8A-4147-A177-3AD203B41FA5}">
                      <a16:colId xmlns:a16="http://schemas.microsoft.com/office/drawing/2014/main" val="32640991"/>
                    </a:ext>
                  </a:extLst>
                </a:gridCol>
                <a:gridCol w="858012">
                  <a:extLst>
                    <a:ext uri="{9D8B030D-6E8A-4147-A177-3AD203B41FA5}">
                      <a16:colId xmlns:a16="http://schemas.microsoft.com/office/drawing/2014/main" val="3716921377"/>
                    </a:ext>
                  </a:extLst>
                </a:gridCol>
              </a:tblGrid>
              <a:tr h="42114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比賽項目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配分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882098"/>
                  </a:ext>
                </a:extLst>
              </a:tr>
              <a:tr h="5925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7/13-7/14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資訊研習報到率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分會出席研習並完成報到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10 %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698501"/>
                  </a:ext>
                </a:extLst>
              </a:tr>
              <a:tr h="64940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獅友護照驗證比率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分會獅友加入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300A-2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line@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群組並完成獅友護照驗證比率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887456"/>
                  </a:ext>
                </a:extLst>
              </a:tr>
              <a:tr h="65629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分會管理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獅友資料更新更新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分會獅友資料校正完成率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完成率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分會人數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453458"/>
                  </a:ext>
                </a:extLst>
              </a:tr>
              <a:tr h="6619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分會網站更新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分會網站更新資料校正完成率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20 %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170987"/>
                  </a:ext>
                </a:extLst>
              </a:tr>
              <a:tr h="8722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分會各項活動獅友動態報導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分會上傳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”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獅友動態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”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的人數及篇幅總數量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2360762"/>
                  </a:ext>
                </a:extLst>
              </a:tr>
              <a:tr h="67910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接龍使用率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分會使用獅友護照接龍的次數及總活動數量比例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48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2231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20DD75C-9D3E-43FB-9F22-4F374CABF276}"/>
              </a:ext>
            </a:extLst>
          </p:cNvPr>
          <p:cNvSpPr/>
          <p:nvPr/>
        </p:nvSpPr>
        <p:spPr>
          <a:xfrm>
            <a:off x="1138814" y="1798191"/>
            <a:ext cx="9914372" cy="4170146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marL="142921"/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(1)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忠於所事，勤勉敬業，竭誠服務，爭取榮譽</a:t>
            </a:r>
            <a:b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(2)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守正不阿，光明磊落，取之以道，追求成功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(3)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誠以待人，嚴以律己，自求奮進，勿損他人</a:t>
            </a:r>
            <a:b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(4)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犧牲小我，顧全大局，爭論無益，忠恕是從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(5)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友誼至上，服務為先，絕非施惠，貴在互助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(6)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言行一致，盡心盡力，效忠國家，獻身社會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(7)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關懷疾苦，扶弱濟困，人溺己溺，樂於助人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(8)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多加讚譽，慎於批評，但求輔助，切莫詆毀</a:t>
            </a:r>
          </a:p>
        </p:txBody>
      </p:sp>
    </p:spTree>
    <p:extLst>
      <p:ext uri="{BB962C8B-B14F-4D97-AF65-F5344CB8AC3E}">
        <p14:creationId xmlns:p14="http://schemas.microsoft.com/office/powerpoint/2010/main" val="17082682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398A714-957B-3128-77D0-9EDADACC94DB}"/>
              </a:ext>
            </a:extLst>
          </p:cNvPr>
          <p:cNvSpPr txBox="1"/>
          <p:nvPr/>
        </p:nvSpPr>
        <p:spPr>
          <a:xfrm>
            <a:off x="2436720" y="1744040"/>
            <a:ext cx="89349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/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評比獎項：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月份擴大區務會議頒發獎金及獎狀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44500" algn="ctr"/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分會總成績：</a:t>
            </a:r>
          </a:p>
          <a:p>
            <a:pPr marL="541338"/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第一名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  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1338"/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第三名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    第四名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1338"/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第五名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       第六名名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  <a:p>
            <a:pPr marL="541338"/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第七名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第十名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3000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C88722E-8CB1-4A71-9261-CCD7D8A84C9C}"/>
              </a:ext>
            </a:extLst>
          </p:cNvPr>
          <p:cNvSpPr txBox="1"/>
          <p:nvPr/>
        </p:nvSpPr>
        <p:spPr>
          <a:xfrm>
            <a:off x="956991" y="2271295"/>
            <a:ext cx="1107996" cy="36911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獎勵辦法</a:t>
            </a:r>
          </a:p>
        </p:txBody>
      </p:sp>
    </p:spTree>
    <p:extLst>
      <p:ext uri="{BB962C8B-B14F-4D97-AF65-F5344CB8AC3E}">
        <p14:creationId xmlns:p14="http://schemas.microsoft.com/office/powerpoint/2010/main" val="18285012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1223911-E5B8-49C4-9B7F-CEB37858B5EA}"/>
              </a:ext>
            </a:extLst>
          </p:cNvPr>
          <p:cNvSpPr/>
          <p:nvPr/>
        </p:nvSpPr>
        <p:spPr>
          <a:xfrm>
            <a:off x="1187352" y="2703786"/>
            <a:ext cx="9817295" cy="1450427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/>
            <a:r>
              <a:rPr lang="zh-TW" altLang="en-US" sz="88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專區主席報告</a:t>
            </a:r>
            <a:endParaRPr lang="zh-TW" altLang="en-US" sz="8800" dirty="0">
              <a:solidFill>
                <a:prstClr val="black"/>
              </a:solidFill>
              <a:effectLst>
                <a:glow rad="63500">
                  <a:prstClr val="white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88471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D214CAE-8A0D-4A8A-B8CD-809DE2B8CE35}"/>
              </a:ext>
            </a:extLst>
          </p:cNvPr>
          <p:cNvSpPr/>
          <p:nvPr/>
        </p:nvSpPr>
        <p:spPr>
          <a:xfrm>
            <a:off x="1187352" y="1911261"/>
            <a:ext cx="9817295" cy="3035477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>
              <a:spcAft>
                <a:spcPts val="1800"/>
              </a:spcAft>
            </a:pPr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分區主席主持</a:t>
            </a:r>
            <a:endParaRPr lang="en-US" altLang="zh-TW" sz="7200" b="1" kern="100" dirty="0">
              <a:solidFill>
                <a:srgbClr val="4472C4">
                  <a:lumMod val="50000"/>
                </a:srgbClr>
              </a:solidFill>
              <a:effectLst>
                <a:glow rad="63500">
                  <a:prstClr val="white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zh-TW" altLang="en-US" sz="70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各會會務進行得失檢討</a:t>
            </a:r>
            <a:endParaRPr lang="en-US" altLang="zh-TW" sz="7000" b="1" kern="100" dirty="0">
              <a:solidFill>
                <a:srgbClr val="4472C4">
                  <a:lumMod val="50000"/>
                </a:srgbClr>
              </a:solidFill>
              <a:effectLst>
                <a:glow rad="63500">
                  <a:prstClr val="white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有關會員發展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會員保持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財務收支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會務運作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獅友參與等問題進行交流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9413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D0BCC0D-A1EE-45EC-A2F2-5C6E8B97A0BA}"/>
              </a:ext>
            </a:extLst>
          </p:cNvPr>
          <p:cNvSpPr txBox="1"/>
          <p:nvPr/>
        </p:nvSpPr>
        <p:spPr>
          <a:xfrm>
            <a:off x="5115245" y="2305615"/>
            <a:ext cx="797735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zh-TW" altLang="en-US" sz="6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總監 </a:t>
            </a:r>
            <a:endParaRPr lang="en-US" altLang="zh-TW" sz="6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8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羅賢俐 </a:t>
            </a:r>
            <a:r>
              <a:rPr lang="zh-TW" altLang="en-US" sz="4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獅友 總結</a:t>
            </a:r>
            <a:endParaRPr lang="en-US" altLang="zh-TW" sz="8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A63899E-B0F3-4901-B254-ED9B40F5E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04" y="1636776"/>
            <a:ext cx="3486912" cy="523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7884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F2504E1-DAF5-4543-B11D-0A70562E0CDE}"/>
              </a:ext>
            </a:extLst>
          </p:cNvPr>
          <p:cNvSpPr/>
          <p:nvPr/>
        </p:nvSpPr>
        <p:spPr>
          <a:xfrm>
            <a:off x="1608587" y="1610938"/>
            <a:ext cx="8974825" cy="4620526"/>
          </a:xfrm>
          <a:prstGeom prst="rect">
            <a:avLst/>
          </a:prstGeom>
          <a:effectLst>
            <a:glow rad="127000">
              <a:srgbClr val="000000"/>
            </a:glow>
          </a:effectLst>
        </p:spPr>
        <p:txBody>
          <a:bodyPr wrap="square" lIns="95280" tIns="47640" rIns="95280" bIns="47640">
            <a:spAutoFit/>
          </a:bodyPr>
          <a:lstStyle/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深印我腦 深印我腦 深印我腦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深印我腦 深印我腦 今 天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永銘我心 永銘我心 永銘我心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永銘我心 永銘我心 今 天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慣達我足 慣達我足 慣達我足 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慣達我足 慣達我足 今 天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佈及全身 佈及全身 佈及全身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佈及全身 佈及全身 今 天</a:t>
            </a: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 w="6350"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深印我腦 永銘我心 慣達我足 </a:t>
            </a: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佈及全身 佈及全身 永 在 </a:t>
            </a:r>
          </a:p>
        </p:txBody>
      </p:sp>
    </p:spTree>
    <p:extLst>
      <p:ext uri="{BB962C8B-B14F-4D97-AF65-F5344CB8AC3E}">
        <p14:creationId xmlns:p14="http://schemas.microsoft.com/office/powerpoint/2010/main" val="13882271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1E2793A-28EA-4A27-A564-E10C2DE6F962}"/>
              </a:ext>
            </a:extLst>
          </p:cNvPr>
          <p:cNvSpPr/>
          <p:nvPr/>
        </p:nvSpPr>
        <p:spPr>
          <a:xfrm>
            <a:off x="1187352" y="2642231"/>
            <a:ext cx="9817295" cy="1573538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/>
            <a:r>
              <a:rPr lang="zh-TW" altLang="en-US" sz="96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   子   吼</a:t>
            </a:r>
            <a:endParaRPr lang="zh-TW" altLang="en-US" sz="9600" dirty="0">
              <a:solidFill>
                <a:prstClr val="black"/>
              </a:solidFill>
              <a:effectLst>
                <a:glow rad="63500">
                  <a:prstClr val="white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16191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B0BBBAE-E164-49CA-BACE-C4A31B501509}"/>
              </a:ext>
            </a:extLst>
          </p:cNvPr>
          <p:cNvSpPr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/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主席鳴鐘宣佈閉會</a:t>
            </a:r>
            <a:endParaRPr lang="zh-TW" altLang="en-US" sz="7200" dirty="0">
              <a:solidFill>
                <a:prstClr val="black"/>
              </a:solidFill>
              <a:effectLst>
                <a:glow rad="63500">
                  <a:prstClr val="white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54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7C555549-E940-4794-9DAF-CD38C5D862F4}"/>
              </a:ext>
            </a:extLst>
          </p:cNvPr>
          <p:cNvSpPr txBox="1"/>
          <p:nvPr/>
        </p:nvSpPr>
        <p:spPr>
          <a:xfrm>
            <a:off x="1187352" y="2365232"/>
            <a:ext cx="9817295" cy="212753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6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介紹總監、區閣員</a:t>
            </a:r>
            <a:endParaRPr lang="en-US" altLang="zh-TW" sz="6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6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及各會會長暨與會獅友</a:t>
            </a:r>
            <a:endParaRPr lang="en-US" altLang="zh-TW" sz="6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86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</TotalTime>
  <Words>3380</Words>
  <Application>Microsoft Office PowerPoint</Application>
  <PresentationFormat>寬螢幕</PresentationFormat>
  <Paragraphs>618</Paragraphs>
  <Slides>86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86</vt:i4>
      </vt:variant>
    </vt:vector>
  </HeadingPairs>
  <TitlesOfParts>
    <vt:vector size="95" baseType="lpstr">
      <vt:lpstr>Aptos</vt:lpstr>
      <vt:lpstr>華康正顏楷體W9</vt:lpstr>
      <vt:lpstr>微軟正黑體</vt:lpstr>
      <vt:lpstr>微軟正黑體</vt:lpstr>
      <vt:lpstr>標楷體</vt:lpstr>
      <vt:lpstr>Arial</vt:lpstr>
      <vt:lpstr>Calibri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業務部-劉雅嬌</dc:creator>
  <cp:lastModifiedBy>Ellen Liu</cp:lastModifiedBy>
  <cp:revision>79</cp:revision>
  <cp:lastPrinted>2026-08-28T02:08:44Z</cp:lastPrinted>
  <dcterms:created xsi:type="dcterms:W3CDTF">2026-07-27T12:42:39Z</dcterms:created>
  <dcterms:modified xsi:type="dcterms:W3CDTF">2026-08-28T02:10:44Z</dcterms:modified>
</cp:coreProperties>
</file>